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70" r:id="rId5"/>
    <p:sldId id="265" r:id="rId6"/>
    <p:sldId id="293" r:id="rId7"/>
    <p:sldId id="292" r:id="rId8"/>
    <p:sldId id="276" r:id="rId9"/>
    <p:sldId id="273" r:id="rId10"/>
    <p:sldId id="275" r:id="rId11"/>
    <p:sldId id="278" r:id="rId12"/>
    <p:sldId id="289" r:id="rId13"/>
    <p:sldId id="290" r:id="rId14"/>
    <p:sldId id="279" r:id="rId15"/>
    <p:sldId id="274" r:id="rId16"/>
  </p:sldIdLst>
  <p:sldSz cx="12192000" cy="6858000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Gotham Black" charset="0"/>
      <p:bold r:id="rId22"/>
    </p:embeddedFont>
    <p:embeddedFont>
      <p:font typeface="Gotham Light" charset="0"/>
      <p:regular r:id="rId23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A5734-2FA1-BFA7-49A4-AF3C564AD606}" v="440" dt="2024-03-22T10:47:32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1B689-30A2-4280-A9EB-84A6CBA28FEB}" type="datetimeFigureOut"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0B7A-DF87-4F96-BDC7-F455F833B4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fia.is&#8203;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vm.is" TargetMode="External"/><Relationship Id="rId5" Type="http://schemas.openxmlformats.org/officeDocument/2006/relationships/hyperlink" Target="http://www.rafis.is&#8203;" TargetMode="External"/><Relationship Id="rId4" Type="http://schemas.openxmlformats.org/officeDocument/2006/relationships/hyperlink" Target="http://www.matvis.is&#8203;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Komið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sæl</a:t>
            </a:r>
            <a:r>
              <a:rPr lang="en-US">
                <a:ea typeface="Calibri"/>
                <a:cs typeface="Calibri"/>
              </a:rPr>
              <a:t>,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Við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ætlum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þessari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kynningu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fara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yfir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helstu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breytingar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Fagfélaganna</a:t>
            </a:r>
            <a:r>
              <a:rPr lang="en-US">
                <a:ea typeface="Calibri"/>
                <a:cs typeface="Calibri"/>
              </a:rPr>
              <a:t> GRAFÍU, MATVÍS, RSÍ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VM </a:t>
            </a:r>
            <a:r>
              <a:rPr lang="en-US" err="1">
                <a:ea typeface="Calibri"/>
                <a:cs typeface="Calibri"/>
              </a:rPr>
              <a:t>sem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undirritaðir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voru</a:t>
            </a:r>
            <a:r>
              <a:rPr lang="en-US">
                <a:ea typeface="Calibri"/>
                <a:cs typeface="Calibri"/>
              </a:rPr>
              <a:t> 9. mars </a:t>
            </a:r>
            <a:r>
              <a:rPr lang="en-US" err="1">
                <a:ea typeface="Calibri"/>
                <a:cs typeface="Calibri"/>
              </a:rPr>
              <a:t>síðastliðinn</a:t>
            </a:r>
            <a:r>
              <a:rPr lang="en-US"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0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Barnabætur reiknivél, hvetjum til þess að skoða hana.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13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70982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s-IS">
                <a:latin typeface="Gotham Light"/>
              </a:rPr>
              <a:t>Atkvæðagreiðslur verða um hvern samning fyrir sig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GRAFÍU, </a:t>
            </a:r>
            <a:r>
              <a:rPr lang="is-IS">
                <a:latin typeface="Gotham Light"/>
                <a:hlinkClick r:id="rId3"/>
              </a:rPr>
              <a:t>www.grafia.is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MATVÍS, </a:t>
            </a:r>
            <a:r>
              <a:rPr lang="is-IS">
                <a:latin typeface="Gotham Light"/>
                <a:hlinkClick r:id="rId4"/>
              </a:rPr>
              <a:t>www.matvis.is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RSÍ – sveinar, </a:t>
            </a:r>
            <a:r>
              <a:rPr lang="is-IS">
                <a:latin typeface="Gotham Light"/>
                <a:hlinkClick r:id="rId5"/>
              </a:rPr>
              <a:t>www.rafis.is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RSÍ – tæknifólk, </a:t>
            </a:r>
            <a:r>
              <a:rPr lang="is-IS">
                <a:latin typeface="Gotham Light"/>
                <a:hlinkClick r:id="rId5"/>
              </a:rPr>
              <a:t>www.rafis.is</a:t>
            </a:r>
          </a:p>
          <a:p>
            <a:pPr lvl="1">
              <a:lnSpc>
                <a:spcPct val="100000"/>
              </a:lnSpc>
            </a:pPr>
            <a:r>
              <a:rPr lang="is-IS">
                <a:latin typeface="Gotham Light"/>
              </a:rPr>
              <a:t>Atkvæðagreiðsla um kjarasamning VM, </a:t>
            </a:r>
            <a:r>
              <a:rPr lang="is-IS">
                <a:latin typeface="Gotham Light"/>
                <a:hlinkClick r:id="rId6"/>
              </a:rPr>
              <a:t>www.vm.is</a:t>
            </a:r>
          </a:p>
          <a:p>
            <a:pPr>
              <a:lnSpc>
                <a:spcPct val="100000"/>
              </a:lnSpc>
            </a:pPr>
            <a:r>
              <a:rPr lang="is-IS">
                <a:latin typeface="Gotham Light"/>
              </a:rPr>
              <a:t>Atkvæðagreiðslur hefjast kl. 12:30 þann 12.03.2024</a:t>
            </a:r>
          </a:p>
          <a:p>
            <a:pPr>
              <a:lnSpc>
                <a:spcPct val="100000"/>
              </a:lnSpc>
            </a:pPr>
            <a:r>
              <a:rPr lang="is-IS">
                <a:latin typeface="Gotham Light"/>
              </a:rPr>
              <a:t>Atkvæðagreiðslum lýkur þann </a:t>
            </a:r>
            <a:r>
              <a:rPr lang="is-IS" b="1">
                <a:latin typeface="Gotham Light"/>
              </a:rPr>
              <a:t>19. mars 2024 kl. 14:00</a:t>
            </a:r>
          </a:p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14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4895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Takk fyrir!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23124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Þessir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gerðir</a:t>
            </a:r>
            <a:r>
              <a:rPr lang="en-US">
                <a:ea typeface="Calibri"/>
                <a:cs typeface="Calibri"/>
              </a:rPr>
              <a:t> í mars 2024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þeir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samþykktir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atkvæðagreiðslum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munu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launahækkanir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gilda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frá</a:t>
            </a:r>
            <a:r>
              <a:rPr lang="en-US">
                <a:ea typeface="Calibri"/>
                <a:cs typeface="Calibri"/>
              </a:rPr>
              <a:t> 1. </a:t>
            </a:r>
            <a:r>
              <a:rPr lang="en-US" err="1">
                <a:ea typeface="Calibri"/>
                <a:cs typeface="Calibri"/>
              </a:rPr>
              <a:t>febrúar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því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það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tryggt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tekur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samningi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Þeir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gilda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1. </a:t>
            </a:r>
            <a:r>
              <a:rPr lang="en-US" err="1">
                <a:ea typeface="Calibri"/>
                <a:cs typeface="Calibri"/>
              </a:rPr>
              <a:t>febrúar</a:t>
            </a:r>
            <a:r>
              <a:rPr lang="en-US">
                <a:ea typeface="Calibri"/>
                <a:cs typeface="Calibri"/>
              </a:rPr>
              <a:t> 2028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eru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því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fjögurra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ára</a:t>
            </a:r>
            <a:r>
              <a:rPr lang="en-US">
                <a:ea typeface="Calibri"/>
                <a:cs typeface="Calibri"/>
              </a:rPr>
              <a:t>.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Skrifað</a:t>
            </a:r>
            <a:r>
              <a:rPr lang="en-US">
                <a:ea typeface="Calibri"/>
                <a:cs typeface="Calibri"/>
              </a:rPr>
              <a:t> var </a:t>
            </a:r>
            <a:r>
              <a:rPr lang="en-US" err="1">
                <a:ea typeface="Calibri"/>
                <a:cs typeface="Calibri"/>
              </a:rPr>
              <a:t>undir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kjarasamninga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hönd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upptalinna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félaga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tvíþættur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samningur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hjá</a:t>
            </a:r>
            <a:r>
              <a:rPr lang="en-US">
                <a:ea typeface="Calibri"/>
                <a:cs typeface="Calibri"/>
              </a:rPr>
              <a:t> RSÍ, </a:t>
            </a:r>
            <a:r>
              <a:rPr lang="en-US" err="1">
                <a:ea typeface="Calibri"/>
                <a:cs typeface="Calibri"/>
              </a:rPr>
              <a:t>þ.e.a.s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kjarasamningur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sveina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annars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vegar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tæknifólk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hins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vegar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Rétt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taka </a:t>
            </a:r>
            <a:r>
              <a:rPr lang="en-US" err="1">
                <a:ea typeface="Calibri"/>
                <a:cs typeface="Calibri"/>
              </a:rPr>
              <a:t>fram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tæknifólk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hefur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verið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vinnslu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síðustu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mánuði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nú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sér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endann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þeirri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vinnu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gert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ráð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því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frágangi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fullu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lokið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næstu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vikum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Nú</a:t>
            </a:r>
            <a:r>
              <a:rPr lang="en-US">
                <a:ea typeface="Calibri"/>
                <a:cs typeface="Calibri"/>
              </a:rPr>
              <a:t> er </a:t>
            </a:r>
            <a:r>
              <a:rPr lang="en-US" err="1">
                <a:ea typeface="Calibri"/>
                <a:cs typeface="Calibri"/>
              </a:rPr>
              <a:t>tryggt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launahækkanir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almenna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kjarasamningsins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komi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til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framkvæmda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þeim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hluta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Það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sem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farið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yfir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hér</a:t>
            </a:r>
            <a:r>
              <a:rPr lang="en-US">
                <a:ea typeface="Calibri"/>
                <a:cs typeface="Calibri"/>
              </a:rPr>
              <a:t> í </a:t>
            </a:r>
            <a:r>
              <a:rPr lang="en-US" err="1">
                <a:ea typeface="Calibri"/>
                <a:cs typeface="Calibri"/>
              </a:rPr>
              <a:t>þessari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kynningu</a:t>
            </a:r>
            <a:r>
              <a:rPr lang="en-US">
                <a:ea typeface="Calibri"/>
                <a:cs typeface="Calibri"/>
              </a:rPr>
              <a:t> er sett </a:t>
            </a:r>
            <a:r>
              <a:rPr lang="en-US" err="1">
                <a:ea typeface="Calibri"/>
                <a:cs typeface="Calibri"/>
              </a:rPr>
              <a:t>fram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fyrirvara</a:t>
            </a:r>
            <a:r>
              <a:rPr lang="en-US">
                <a:ea typeface="Calibri"/>
                <a:cs typeface="Calibri"/>
              </a:rPr>
              <a:t> um </a:t>
            </a:r>
            <a:r>
              <a:rPr lang="en-US" err="1">
                <a:ea typeface="Calibri"/>
                <a:cs typeface="Calibri"/>
              </a:rPr>
              <a:t>villur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munu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breytt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ákvæði</a:t>
            </a:r>
            <a:r>
              <a:rPr lang="en-US">
                <a:ea typeface="Calibri"/>
                <a:cs typeface="Calibri"/>
              </a:rPr>
              <a:t> taka </a:t>
            </a:r>
            <a:r>
              <a:rPr lang="en-US" err="1">
                <a:ea typeface="Calibri"/>
                <a:cs typeface="Calibri"/>
              </a:rPr>
              <a:t>gildi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ef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samningarnir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samþykktir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hver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fyrir</a:t>
            </a:r>
            <a:r>
              <a:rPr lang="en-US">
                <a:ea typeface="Calibri"/>
                <a:cs typeface="Calibri"/>
              </a:rPr>
              <a:t> sig.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5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Hér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sjáið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þið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hverjar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almennar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launahækkanir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verða</a:t>
            </a:r>
            <a:r>
              <a:rPr lang="en-US">
                <a:ea typeface="Calibri"/>
                <a:cs typeface="Calibri"/>
              </a:rPr>
              <a:t> á </a:t>
            </a:r>
            <a:r>
              <a:rPr lang="en-US" err="1">
                <a:ea typeface="Calibri"/>
                <a:cs typeface="Calibri"/>
              </a:rPr>
              <a:t>næstu</a:t>
            </a:r>
            <a:r>
              <a:rPr lang="en-US">
                <a:ea typeface="Calibri"/>
                <a:cs typeface="Calibri"/>
              </a:rPr>
              <a:t> 4 </a:t>
            </a:r>
            <a:r>
              <a:rPr lang="en-US" err="1">
                <a:ea typeface="Calibri"/>
                <a:cs typeface="Calibri"/>
              </a:rPr>
              <a:t>árum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Á </a:t>
            </a:r>
            <a:r>
              <a:rPr lang="en-US" err="1">
                <a:ea typeface="Calibri"/>
                <a:cs typeface="Calibri"/>
              </a:rPr>
              <a:t>þessu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hækka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almennt</a:t>
            </a:r>
            <a:r>
              <a:rPr lang="en-US">
                <a:ea typeface="Calibri"/>
                <a:cs typeface="Calibri"/>
              </a:rPr>
              <a:t> um 3,25%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þó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lágmarki</a:t>
            </a:r>
            <a:r>
              <a:rPr lang="en-US">
                <a:ea typeface="Calibri"/>
                <a:cs typeface="Calibri"/>
              </a:rPr>
              <a:t> um 23.750 kr. </a:t>
            </a:r>
            <a:r>
              <a:rPr lang="en-US" err="1">
                <a:ea typeface="Calibri"/>
                <a:cs typeface="Calibri"/>
              </a:rPr>
              <a:t>Þetta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þýðir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 730 </a:t>
            </a:r>
            <a:r>
              <a:rPr lang="en-US" err="1">
                <a:ea typeface="Calibri"/>
                <a:cs typeface="Calibri"/>
              </a:rPr>
              <a:t>þúsund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krónum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munu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hækka</a:t>
            </a:r>
            <a:r>
              <a:rPr lang="en-US">
                <a:ea typeface="Calibri"/>
                <a:cs typeface="Calibri"/>
              </a:rPr>
              <a:t> um </a:t>
            </a:r>
            <a:r>
              <a:rPr lang="en-US" err="1">
                <a:ea typeface="Calibri"/>
                <a:cs typeface="Calibri"/>
              </a:rPr>
              <a:t>krónutölu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prósentu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eftir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það</a:t>
            </a:r>
            <a:r>
              <a:rPr lang="en-US">
                <a:ea typeface="Calibri"/>
                <a:cs typeface="Calibri"/>
              </a:rPr>
              <a:t>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Á </a:t>
            </a:r>
            <a:r>
              <a:rPr lang="en-US" err="1">
                <a:ea typeface="Calibri"/>
                <a:cs typeface="Calibri"/>
              </a:rPr>
              <a:t>seinni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þremur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árum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verður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almenn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launahækkun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</a:t>
            </a:r>
            <a:r>
              <a:rPr lang="en-US">
                <a:ea typeface="Calibri"/>
                <a:cs typeface="Calibri"/>
              </a:rPr>
              <a:t> á 3,5% </a:t>
            </a:r>
            <a:r>
              <a:rPr lang="en-US" err="1">
                <a:ea typeface="Calibri"/>
                <a:cs typeface="Calibri"/>
              </a:rPr>
              <a:t>en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krónutala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fyrsta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árið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Þá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verður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sama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krónutala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upp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að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tæpum</a:t>
            </a:r>
            <a:r>
              <a:rPr lang="en-US">
                <a:ea typeface="Calibri"/>
                <a:cs typeface="Calibri"/>
              </a:rPr>
              <a:t> 679 </a:t>
            </a:r>
            <a:r>
              <a:rPr lang="en-US" err="1">
                <a:ea typeface="Calibri"/>
                <a:cs typeface="Calibri"/>
              </a:rPr>
              <a:t>þúsund</a:t>
            </a:r>
            <a:r>
              <a:rPr lang="en-US">
                <a:ea typeface="Calibri"/>
                <a:cs typeface="Calibri"/>
              </a:rPr>
              <a:t> kr.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Lágmarkslaun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hækka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sérstaklega</a:t>
            </a:r>
            <a:r>
              <a:rPr lang="en-US">
                <a:ea typeface="Calibri"/>
                <a:cs typeface="Calibri"/>
              </a:rPr>
              <a:t> á samningstímanum.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Hér sjáið þið lágmarkstaxta sveina hjá GRAFÍU. Lágmarkslaunin hafa verið jafnaðir við taxta annarra sveinafélaga. </a:t>
            </a:r>
          </a:p>
          <a:p>
            <a:r>
              <a:rPr lang="is-IS"/>
              <a:t>Á móti koma breytingar sem ég fer yfir á eftir.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5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34536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Eins og fram kom áður þá byggja þessir kjarasamningar út á að stuðla að efnahagslegum stöðugleika í samfélaginu, lækkun vaxta og svo framvegis.</a:t>
            </a:r>
          </a:p>
          <a:p>
            <a:endParaRPr lang="is-IS"/>
          </a:p>
          <a:p>
            <a:r>
              <a:rPr lang="is-IS"/>
              <a:t>Gangi það ekki eftir þá höfum við neyðarventil á tveimur tímapunktum. </a:t>
            </a:r>
          </a:p>
          <a:p>
            <a:endParaRPr lang="is-IS"/>
          </a:p>
          <a:p>
            <a:r>
              <a:rPr lang="is-IS"/>
              <a:t>Þann 1. september 2025 þá verður rýnt í hver verðbólga verður í ágúst það sama ár og hafi verðlag hækkað um 4,95% eða meira þá getur launa- og forsendunefnd ákveðið að bregðast við þeirri stöðu eða sagt kjarasamningum upp. En einnig verður horft til verðbólgu á tímabilinu mars til ágúst en þá þarf hækkun að vera meiri en 4,7% miðað við árstakt. </a:t>
            </a:r>
          </a:p>
          <a:p>
            <a:endParaRPr lang="is-IS"/>
          </a:p>
          <a:p>
            <a:r>
              <a:rPr lang="is-IS"/>
              <a:t>Þá verður einnig horft til efnda stjórnvalda í aðgerðum sem efna á til í tengslum við kjarasamninga.</a:t>
            </a:r>
          </a:p>
          <a:p>
            <a:endParaRPr lang="is-IS"/>
          </a:p>
          <a:p>
            <a:r>
              <a:rPr lang="is-IS"/>
              <a:t>Seinni endurskoðunin verður 1. september 2026.</a:t>
            </a:r>
          </a:p>
          <a:p>
            <a:endParaRPr lang="is-IS"/>
          </a:p>
          <a:p>
            <a:r>
              <a:rPr lang="is-IS"/>
              <a:t>Þá verður horft til þess að ársverðbólga sé yfir 4,7% eða 4,4% á styttra tímabilinu.</a:t>
            </a:r>
          </a:p>
          <a:p>
            <a:endParaRPr lang="is-IS"/>
          </a:p>
          <a:p>
            <a:r>
              <a:rPr lang="is-IS"/>
              <a:t>Launa- og forsendunefnd verður skipuð fulltrúum ASÍ og 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8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577268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Í samningunum er ákvæði um kauptaxtaauka en hann virkar þannig að ef launavísitala Hagstofu Íslands fyrir almennan vinnumarkað hækkar meira en launataxti nr. 4 hjá SGS þá mun mismunur leiða til hlutfallslegrar hækkunar kauptaxta.</a:t>
            </a:r>
          </a:p>
          <a:p>
            <a:endParaRPr lang="is-IS"/>
          </a:p>
          <a:p>
            <a:r>
              <a:rPr lang="is-IS"/>
              <a:t>Kauptaxtaauki verður skoðaður þrisvar sinnum á samningstímanum og mun eftir atvikum koma til greiðslu frá 1. apríl ár hvert.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9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779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Annar nýr auki er að koma inn í kjarasamningana en það er framleiðniauki. </a:t>
            </a:r>
          </a:p>
          <a:p>
            <a:endParaRPr lang="is-IS"/>
          </a:p>
          <a:p>
            <a:r>
              <a:rPr lang="is-IS"/>
              <a:t>Þegar horft er til langtímameðalvöxt framleiðni hér á Íslandi hefur meðal vöxturinn verið 1,5% á ári. </a:t>
            </a:r>
          </a:p>
          <a:p>
            <a:endParaRPr lang="is-IS"/>
          </a:p>
          <a:p>
            <a:r>
              <a:rPr lang="is-IS"/>
              <a:t>Framleiðniauki virkar þannig að ef framleiðni vinnuafls vex umfram 2% á ákveðnu tímabili þá mun það skila 0,35% hækkun launa. Verði vöxturinn yfir 3% þá mun koma til 1,05% viðbótar almenn hækkun launa.</a:t>
            </a:r>
          </a:p>
          <a:p>
            <a:endParaRPr lang="is-IS"/>
          </a:p>
          <a:p>
            <a:r>
              <a:rPr lang="is-IS"/>
              <a:t>Framleiðniauki kemur eftir atvikum til greiðslu 1. apríl 2026 eða 1. apríl 2027.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10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35886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Fagfélögin hafa sett upp launareiknivél til að þess að auðvelda ykkur að sjá hvernig laun ykkar eiga að hækka samkvæmt kjarasamningunum.</a:t>
            </a:r>
          </a:p>
          <a:p>
            <a:endParaRPr lang="is-IS"/>
          </a:p>
          <a:p>
            <a:r>
              <a:rPr lang="is-IS"/>
              <a:t>Við hvetjum ykkur til þess að prófa ykkur áfram með þær og vera í sambandi við kjaradeild Fagfélaganna ef þið þurfið aðstoð.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2480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Til þess að liðka fyrir um gerð kjarasamninga þá hafa stjórnvöld ákveðið að grípa til aðgerða. </a:t>
            </a:r>
          </a:p>
          <a:p>
            <a:endParaRPr lang="is-IS"/>
          </a:p>
          <a:p>
            <a:r>
              <a:rPr lang="is-IS"/>
              <a:t>Meginmarkmið þeirra er að styðja við launafólk á ýmsan hátt. Má þar nefna að gera skólamáltíðir í grunnskólum gjaldfrjálsar frá og með næsta skólaári.</a:t>
            </a:r>
          </a:p>
          <a:p>
            <a:endParaRPr lang="is-IS"/>
          </a:p>
          <a:p>
            <a:r>
              <a:rPr lang="is-IS"/>
              <a:t>Barnabætur munu hækka og ná mun betur til okkar tekjuhópa sem félagsfólk Fagfélaganna teljast til. Sett hefur verið upp reiknivél fyrir ykkur til þess að sjá betur áhrif þessara breytinga.</a:t>
            </a:r>
          </a:p>
          <a:p>
            <a:endParaRPr lang="is-IS"/>
          </a:p>
          <a:p>
            <a:r>
              <a:rPr lang="is-IS"/>
              <a:t>Á árinu 2024 kemur til vaxtastuðnings. Húsaleigustuðningur verður aukinn, áframhaldandi uppbygging íbúðarhúsnæðis, hækkun hámarksgreiðslna úr fæðingarorlofssjóði og fleira.</a:t>
            </a:r>
          </a:p>
          <a:p>
            <a:endParaRPr lang="is-IS"/>
          </a:p>
          <a:p>
            <a:r>
              <a:rPr lang="is-IS"/>
              <a:t>Mjög mikilvægt er að ríki og sveitarfélög axli ábyrgð með launafólki og hækki ekki gjaldskrár umfram 2,5% á næstu þremur árum en ríkið hækkaði gjaldskrár á árinu 2024 um 3,5%.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00B7A-DF87-4F96-BDC7-F455F833B4D2}" type="slidenum">
              <a:rPr lang="en-IS" smtClean="0"/>
              <a:t>12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4711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0621-CE72-F802-837D-592713A77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32612"/>
            <a:ext cx="9144000" cy="840866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Gotham Black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2373-E0F6-D488-4CB7-34368B329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Gotham Light" pitchFamily="2" charset="77"/>
              </a:defRPr>
            </a:lvl1pPr>
          </a:lstStyle>
          <a:p>
            <a:fld id="{35637DB3-44CA-1147-B49F-A1072E733FB5}" type="datetimeFigureOut">
              <a:rPr lang="is-IS" smtClean="0"/>
              <a:pPr/>
              <a:t>24.4.2024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E69C2-9FD3-42DF-449C-0A8474F16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Gotham Light" pitchFamily="2" charset="77"/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4BDFE-C918-A4E0-4E03-016DE29E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Gotham Light" pitchFamily="2" charset="77"/>
              </a:defRPr>
            </a:lvl1pPr>
          </a:lstStyle>
          <a:p>
            <a:fld id="{DF5C362C-6D91-C74E-BB4E-B834C4895242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162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2AF4-6B6C-B720-E998-DC99B7BE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61C43-CBD8-8058-5FD3-778EA9554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7E3E-DEE1-F60B-79C7-034D2290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2475-3FD2-7099-5561-108B9156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D24E1-A184-C3C1-3096-8BEA8753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643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2349B-B8CC-DD5F-3D6E-B068248BB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6AD2F-EECA-6E92-BE6C-EF0B74896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6096-B827-0F94-2FC6-2ED36A0C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4F20-8BEF-FD59-DE35-1B789164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E2F99-781E-EA8C-C69B-55D2DA08C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700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2653-A908-3E10-AE35-ED088E3B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822E-5F61-1061-7714-7F255681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FA76C-05B2-0412-94B9-A38AA346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61C2A-6D92-19CC-CFBE-AB750215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A544-62A1-1C8D-1D21-5BD69F29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321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52706"/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uilding&#10;&#10;Description automatically generated">
            <a:extLst>
              <a:ext uri="{FF2B5EF4-FFF2-40B4-BE49-F238E27FC236}">
                <a16:creationId xmlns:a16="http://schemas.microsoft.com/office/drawing/2014/main" id="{3F875308-129C-D420-74A4-B068CAD087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/>
          <a:srcRect r="59750"/>
          <a:stretch/>
        </p:blipFill>
        <p:spPr>
          <a:xfrm>
            <a:off x="0" y="0"/>
            <a:ext cx="4907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375BC1-69F2-CA42-765A-325FF888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CDCC1-077E-C4F1-D0A6-A97AADF2E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64C0B-9BB0-619D-EF3B-354E277AF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DA68-AA94-35C6-3DCD-D224E92B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1184C-C72B-3B38-C480-CA55B62F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567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8841-0668-85AD-9F25-CA9DECA1E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838"/>
            <a:ext cx="6448425" cy="100250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7574E-97AE-E36C-0994-47C967B45A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1699"/>
            <a:ext cx="5181600" cy="40052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2ADC8-F4FB-6ED6-58A8-90ADE41F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BE520-BC67-E745-EF08-323B7903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08E94-5739-3B3C-CD02-F50EFAFF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206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119FB-2628-D33A-0724-2331198F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7B832-CB4A-4D58-9F8B-A7CDF33A7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1132C-7432-7AB1-1A1A-BC04E7A06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B9F13-295E-0D01-5E7A-DAB767457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6618E-6C4E-10E6-F922-F6810272A2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F83A8-1F7F-2EC9-7C9C-90BFEF2C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B8ADC-098E-C72F-0D8C-03C9BB09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FD767-39D7-9A8E-872B-60E38965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0802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0878-5177-9CEB-EEFF-209B613F1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838" y="192089"/>
            <a:ext cx="6938962" cy="15795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C5A2F-9CE8-DCD5-6F6B-9039CBF3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899388-BEF2-62E3-604B-51FC30CE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649B5-D6D6-7878-A679-F9B03C84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460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7B946-1988-846C-7EDD-FA6B0EAF0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DB043-58A3-AD6C-4C23-6AC62D79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3391A-A5DA-8560-866D-F9B3C6A8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31A7A2-9F46-17BC-1B18-C25E452DD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7887"/>
            <a:ext cx="10515600" cy="2562225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375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4041-4138-F939-61B3-4786A154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6D077-06C7-7B6D-72A7-87116F87C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C8AF-BBC2-2D8E-2835-FC0D52D3F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AA91A-7CDF-386E-DA1E-7933A5A7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0FA46-4A73-1ECF-4F99-ABD71121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83BD2-AC61-19D2-C0ED-7DB9BFCF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628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5305-839A-223F-72D8-BE09AAEB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FFFFD-B7F7-62E0-96F8-80B3587C2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ACA22-A1F2-64DF-40A7-F5678DAD7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3A62E-F5C1-1074-4C79-7A2E6271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37DB3-44CA-1147-B49F-A1072E733FB5}" type="datetimeFigureOut">
              <a:rPr lang="is-IS" smtClean="0"/>
              <a:t>24.4.2024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27446-1B11-EF2C-52DB-AFF32612D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61536-8090-7D62-736A-A627C549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362C-6D91-C74E-BB4E-B834C489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234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706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39727E-8666-C6D5-9700-4B4D3CC5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321B1-D7F1-947D-03E2-EEA1E8227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C253-E4ED-A0DB-58F8-C0047F7E6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Light" pitchFamily="2" charset="77"/>
              </a:defRPr>
            </a:lvl1pPr>
          </a:lstStyle>
          <a:p>
            <a:fld id="{35637DB3-44CA-1147-B49F-A1072E733FB5}" type="datetimeFigureOut">
              <a:rPr lang="is-IS" smtClean="0"/>
              <a:pPr/>
              <a:t>24.4.2024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A1E0A-4C66-B142-EA07-8B77E8765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Light" pitchFamily="2" charset="77"/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5E9C3-096A-21B0-6387-468E5422B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Light" pitchFamily="2" charset="77"/>
              </a:defRPr>
            </a:lvl1pPr>
          </a:lstStyle>
          <a:p>
            <a:fld id="{DF5C362C-6D91-C74E-BB4E-B834C4895242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047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.is/@rsi/kjarasamningur-2024-2028-ebbKrEX:Twe73qC7sdEltQ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rid.is/@robertf/barnabaetur-ObZRraiFSGSI0iDdr4Ew7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fis.is&#8203;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7330F2-23CD-0AA0-40BC-B696F1A2C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317" y="370840"/>
            <a:ext cx="4329366" cy="6116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C6FA25-35DC-1BB0-9767-C4C41425B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/>
              <a:t>Kjarasamningar 2024 - 2028</a:t>
            </a:r>
          </a:p>
        </p:txBody>
      </p:sp>
    </p:spTree>
    <p:extLst>
      <p:ext uri="{BB962C8B-B14F-4D97-AF65-F5344CB8AC3E}">
        <p14:creationId xmlns:p14="http://schemas.microsoft.com/office/powerpoint/2010/main" val="379858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Framleiðniauki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39CE-F170-67D3-921A-188826AF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Aukist framleiðni á samningstímanum umfram langtímameðalvöxt (1,5%) þá getur það leitt til viðbótarhækkun launa.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&gt; 2,0% framleiðniaukning = 0,35% hækkun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&gt; 2,5% framleiðniaukning = 0,70% hækkun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&gt; 3,0% framleiðniaukning = 1,05% hækkun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Framleiðniauki verður greiddur út, séu forsendur til:</a:t>
            </a:r>
            <a:endParaRPr lang="is-IS"/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1. apríl 2026</a:t>
            </a:r>
            <a:endParaRPr lang="is-IS"/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1. apríl 2027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Sjá nánar í Stöðugleika og velferðar kjarasamningi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1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5171" cy="1325563"/>
          </a:xfrm>
        </p:spPr>
        <p:txBody>
          <a:bodyPr/>
          <a:lstStyle/>
          <a:p>
            <a:r>
              <a:rPr lang="is-IS">
                <a:latin typeface="Gotham Black"/>
              </a:rPr>
              <a:t>Launareiknivél</a:t>
            </a:r>
            <a:endParaRPr lang="en-US"/>
          </a:p>
        </p:txBody>
      </p:sp>
      <p:pic>
        <p:nvPicPr>
          <p:cNvPr id="5" name="Content Placeholder 4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CDDD789-CC33-46B6-54A7-BE9F502BC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858" t="11383" r="12920" b="15412"/>
          <a:stretch/>
        </p:blipFill>
        <p:spPr>
          <a:xfrm>
            <a:off x="4141845" y="2176145"/>
            <a:ext cx="3908498" cy="3848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A1DF53-9A5A-2EE4-290F-E4C2E021A7D3}"/>
              </a:ext>
            </a:extLst>
          </p:cNvPr>
          <p:cNvSpPr txBox="1"/>
          <p:nvPr/>
        </p:nvSpPr>
        <p:spPr>
          <a:xfrm>
            <a:off x="7106652" y="6416842"/>
            <a:ext cx="15560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Smelltu hér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37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884AB-6BE5-C812-E6E7-37327ABE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otham Black"/>
              </a:rPr>
              <a:t>Aðgerðir</a:t>
            </a:r>
            <a:r>
              <a:rPr lang="en-US">
                <a:latin typeface="Gotham Black"/>
              </a:rPr>
              <a:t> </a:t>
            </a:r>
            <a:r>
              <a:rPr lang="en-US" err="1">
                <a:latin typeface="Gotham Black"/>
              </a:rPr>
              <a:t>stjórnvalda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424A2-545B-5CE1-20E9-651A60D5B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is-IS" b="1">
                <a:latin typeface="Gotham Light"/>
              </a:rPr>
              <a:t>Gjaldfrjálsar skólamáltíðir </a:t>
            </a:r>
            <a:r>
              <a:rPr lang="is-IS">
                <a:latin typeface="Gotham Light"/>
              </a:rPr>
              <a:t>barna í grunnskólum</a:t>
            </a:r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Hækkun á </a:t>
            </a:r>
            <a:r>
              <a:rPr lang="is-IS" b="1">
                <a:latin typeface="Gotham Light"/>
              </a:rPr>
              <a:t>barnabótum</a:t>
            </a:r>
          </a:p>
          <a:p>
            <a:pPr>
              <a:lnSpc>
                <a:spcPct val="120000"/>
              </a:lnSpc>
            </a:pPr>
            <a:r>
              <a:rPr lang="is-IS" b="1">
                <a:latin typeface="Gotham Light"/>
              </a:rPr>
              <a:t>Vaxtastuðningur</a:t>
            </a:r>
            <a:r>
              <a:rPr lang="is-IS">
                <a:latin typeface="Gotham Light"/>
              </a:rPr>
              <a:t> á árinu 2024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Húsaleigustuðningur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Uppbygging íbúðarhúsnæðis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Hækkun hámarks fæðingarorlofsgreiðslna (fara í 900 þúsund á samningstímanum)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Samstaða um að brúa bilið á milli fæðingarorlofs og leikskóla á samningstímanum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Ábyrgðarsjóður launa - hámarksupphæðir hækkaðar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Umbætur á Menntasjóði námsmanna</a:t>
            </a:r>
            <a:endParaRPr lang="is-IS"/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Aukin framlög í Vinnustaðanámssjóð</a:t>
            </a:r>
          </a:p>
          <a:p>
            <a:pPr>
              <a:lnSpc>
                <a:spcPct val="120000"/>
              </a:lnSpc>
            </a:pPr>
            <a:r>
              <a:rPr lang="is-IS">
                <a:latin typeface="Gotham Light"/>
              </a:rPr>
              <a:t>Aðgerðir til að stuðla að minnkun verðbólgu </a:t>
            </a:r>
          </a:p>
          <a:p>
            <a:pPr lvl="1">
              <a:lnSpc>
                <a:spcPct val="120000"/>
              </a:lnSpc>
            </a:pPr>
            <a:r>
              <a:rPr lang="is-IS">
                <a:latin typeface="Gotham Light"/>
              </a:rPr>
              <a:t>Ríki hækki gjaldskrár ekki umfram 3,5% á þessu ári og 2,5% á ári út samningstímann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AEFB17-940B-2CF7-6042-67B9B489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152A-C332-8F74-1A29-F4746631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Gotham Black"/>
              </a:rPr>
              <a:t>Barnabætur</a:t>
            </a:r>
            <a:r>
              <a:rPr lang="en-US">
                <a:latin typeface="Gotham Black"/>
              </a:rPr>
              <a:t> - </a:t>
            </a:r>
            <a:r>
              <a:rPr lang="en-US" err="1">
                <a:latin typeface="Gotham Black"/>
              </a:rPr>
              <a:t>reiknivél</a:t>
            </a:r>
            <a:endParaRPr lang="en-US" err="1"/>
          </a:p>
        </p:txBody>
      </p:sp>
      <p:pic>
        <p:nvPicPr>
          <p:cNvPr id="4" name="Content Placeholder 3" descr="A qr code with black square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6509AF8-1B0B-8619-22FC-6DE1425D6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2816" y="2208904"/>
            <a:ext cx="3766369" cy="374455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BA823-0ADB-F023-60FD-9FB0A7883A8E}"/>
              </a:ext>
            </a:extLst>
          </p:cNvPr>
          <p:cNvSpPr txBox="1"/>
          <p:nvPr/>
        </p:nvSpPr>
        <p:spPr>
          <a:xfrm>
            <a:off x="7834113" y="6408037"/>
            <a:ext cx="1524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Smelltu hér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5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3296" cy="1325563"/>
          </a:xfrm>
        </p:spPr>
        <p:txBody>
          <a:bodyPr/>
          <a:lstStyle/>
          <a:p>
            <a:r>
              <a:rPr lang="is-IS" dirty="0"/>
              <a:t>Atkvæðagreiðslur og kynning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F7644A-4FA0-1A84-1401-AE4129DEA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>
              <a:lnSpc>
                <a:spcPct val="100000"/>
              </a:lnSpc>
            </a:pPr>
            <a:r>
              <a:rPr lang="is-IS" dirty="0">
                <a:latin typeface="Gotham Light"/>
              </a:rPr>
              <a:t>Atkvæðagreiðsla um kjarasamning Símans á „mínum síðum“ RSÍ – </a:t>
            </a:r>
            <a:r>
              <a:rPr lang="is-IS" dirty="0">
                <a:latin typeface="Gotham Light"/>
                <a:hlinkClick r:id="rId4"/>
              </a:rPr>
              <a:t>www.rafis.is</a:t>
            </a:r>
          </a:p>
          <a:p>
            <a:pPr lvl="1">
              <a:lnSpc>
                <a:spcPct val="100000"/>
              </a:lnSpc>
            </a:pPr>
            <a:endParaRPr lang="is-IS" dirty="0">
              <a:latin typeface="Gotham Light"/>
            </a:endParaRPr>
          </a:p>
          <a:p>
            <a:pPr>
              <a:lnSpc>
                <a:spcPct val="100000"/>
              </a:lnSpc>
            </a:pPr>
            <a:r>
              <a:rPr lang="is-IS" dirty="0">
                <a:latin typeface="Gotham Light"/>
              </a:rPr>
              <a:t>Atkvæðagreiðsla hefst kl. 12:00 þann 26.apríl.2024</a:t>
            </a:r>
          </a:p>
          <a:p>
            <a:pPr>
              <a:lnSpc>
                <a:spcPct val="100000"/>
              </a:lnSpc>
            </a:pPr>
            <a:r>
              <a:rPr lang="is-IS" dirty="0">
                <a:latin typeface="Gotham Light"/>
              </a:rPr>
              <a:t>Atkvæðagreiðslu lýkur þann 3</a:t>
            </a:r>
            <a:r>
              <a:rPr lang="is-IS" b="1" dirty="0">
                <a:latin typeface="Gotham Light"/>
              </a:rPr>
              <a:t>. maí 2024 kl. 14:00</a:t>
            </a:r>
          </a:p>
          <a:p>
            <a:pPr>
              <a:lnSpc>
                <a:spcPct val="100000"/>
              </a:lnSpc>
            </a:pPr>
            <a:r>
              <a:rPr lang="is-IS" dirty="0">
                <a:latin typeface="Gotham Light"/>
              </a:rPr>
              <a:t>RSÍ boðar til kynningarfundar í fjarfundi þriðjudaginn 7. maí klukkan 12:00. Félagsmenn fá sendan link á fundinn. </a:t>
            </a:r>
          </a:p>
        </p:txBody>
      </p:sp>
    </p:spTree>
    <p:extLst>
      <p:ext uri="{BB962C8B-B14F-4D97-AF65-F5344CB8AC3E}">
        <p14:creationId xmlns:p14="http://schemas.microsoft.com/office/powerpoint/2010/main" val="1071929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B6EBE-D4F7-00FA-0FE8-9EAD5D69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069"/>
            <a:ext cx="5847642" cy="810774"/>
          </a:xfrm>
        </p:spPr>
        <p:txBody>
          <a:bodyPr/>
          <a:lstStyle/>
          <a:p>
            <a:pPr algn="ctr"/>
            <a:r>
              <a:rPr lang="is-IS"/>
              <a:t>Spurningar?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B8B09-447E-2785-4807-5819BF3F8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-292186"/>
            <a:ext cx="5847642" cy="5847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BD569F-8B2E-CF76-4E83-E560737DA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2002" y="4215691"/>
            <a:ext cx="3733748" cy="2638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9D7C2D-C7E6-039C-DC48-7DBED6E92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5632" y="1716043"/>
            <a:ext cx="5847642" cy="389384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EF0F387-287E-B108-556D-4711A6A8B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3716" y="56147"/>
            <a:ext cx="2430379" cy="24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611-D7A2-8AD0-C1E8-3B9360276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8987" cy="1325563"/>
          </a:xfrm>
        </p:spPr>
        <p:txBody>
          <a:bodyPr/>
          <a:lstStyle/>
          <a:p>
            <a:r>
              <a:rPr lang="en-IS"/>
              <a:t>Gildistími kjarasamninga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0C49-3220-4FA3-2A40-AB4DA3573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IS" dirty="0">
                <a:latin typeface="Gotham Light"/>
              </a:rPr>
              <a:t>Kjarasamningar voru undirritaðir 2</a:t>
            </a:r>
            <a:r>
              <a:rPr lang="en-GB" dirty="0">
                <a:latin typeface="Gotham Light"/>
              </a:rPr>
              <a:t>4</a:t>
            </a:r>
            <a:r>
              <a:rPr lang="en-IS" dirty="0">
                <a:latin typeface="Gotham Light"/>
              </a:rPr>
              <a:t>.0</a:t>
            </a:r>
            <a:r>
              <a:rPr lang="en-GB" dirty="0">
                <a:latin typeface="Gotham Light"/>
              </a:rPr>
              <a:t>4</a:t>
            </a:r>
            <a:r>
              <a:rPr lang="en-IS" dirty="0">
                <a:latin typeface="Gotham Light"/>
              </a:rPr>
              <a:t>.2024 vegna </a:t>
            </a:r>
            <a:r>
              <a:rPr lang="en-GB" dirty="0" err="1">
                <a:latin typeface="Gotham Light"/>
              </a:rPr>
              <a:t>Sveina</a:t>
            </a:r>
            <a:r>
              <a:rPr lang="en-GB" dirty="0">
                <a:latin typeface="Gotham Light"/>
              </a:rPr>
              <a:t> </a:t>
            </a:r>
            <a:r>
              <a:rPr lang="en-GB" dirty="0" err="1">
                <a:latin typeface="Gotham Light"/>
              </a:rPr>
              <a:t>hjá</a:t>
            </a:r>
            <a:r>
              <a:rPr lang="en-GB" dirty="0">
                <a:latin typeface="Gotham Light"/>
              </a:rPr>
              <a:t> </a:t>
            </a:r>
            <a:r>
              <a:rPr lang="en-GB" dirty="0" err="1">
                <a:latin typeface="Gotham Light"/>
              </a:rPr>
              <a:t>Símanum</a:t>
            </a:r>
            <a:endParaRPr lang="en-US" dirty="0" err="1">
              <a:latin typeface="Gotham Light"/>
            </a:endParaRPr>
          </a:p>
          <a:p>
            <a:r>
              <a:rPr lang="en-IS" dirty="0">
                <a:latin typeface="Gotham Light"/>
              </a:rPr>
              <a:t>Gilda </a:t>
            </a:r>
            <a:r>
              <a:rPr lang="en-IS" dirty="0" err="1">
                <a:latin typeface="Gotham Light"/>
              </a:rPr>
              <a:t>frá</a:t>
            </a:r>
            <a:r>
              <a:rPr lang="en-IS" dirty="0">
                <a:latin typeface="Gotham Light"/>
              </a:rPr>
              <a:t> 01.02.2024</a:t>
            </a:r>
          </a:p>
          <a:p>
            <a:r>
              <a:rPr lang="en-IS" dirty="0">
                <a:latin typeface="Gotham Light"/>
              </a:rPr>
              <a:t>Gilda </a:t>
            </a:r>
            <a:r>
              <a:rPr lang="en-IS" dirty="0" err="1">
                <a:latin typeface="Gotham Light"/>
              </a:rPr>
              <a:t>til</a:t>
            </a:r>
            <a:r>
              <a:rPr lang="en-IS" dirty="0">
                <a:latin typeface="Gotham Light"/>
              </a:rPr>
              <a:t> 01.02.2028</a:t>
            </a:r>
          </a:p>
          <a:p>
            <a:pPr marL="0" indent="0">
              <a:buNone/>
            </a:pPr>
            <a:endParaRPr lang="en-IS" dirty="0">
              <a:latin typeface="Gotham Light"/>
            </a:endParaRPr>
          </a:p>
          <a:p>
            <a:pPr lvl="1"/>
            <a:endParaRPr lang="en-IS" dirty="0">
              <a:solidFill>
                <a:srgbClr val="000000"/>
              </a:solidFill>
              <a:latin typeface="Gotham Light"/>
            </a:endParaRPr>
          </a:p>
          <a:p>
            <a:r>
              <a:rPr lang="en-IS" i="1" dirty="0" err="1">
                <a:latin typeface="Gotham Light"/>
              </a:rPr>
              <a:t>Upplýsingar</a:t>
            </a:r>
            <a:r>
              <a:rPr lang="en-IS" i="1" dirty="0">
                <a:latin typeface="Gotham Light"/>
              </a:rPr>
              <a:t> í </a:t>
            </a:r>
            <a:r>
              <a:rPr lang="en-IS" i="1" dirty="0" err="1">
                <a:latin typeface="Gotham Light"/>
              </a:rPr>
              <a:t>kynningu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eru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settar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fram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með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fyrirvara</a:t>
            </a:r>
            <a:r>
              <a:rPr lang="en-IS" i="1" dirty="0">
                <a:latin typeface="Gotham Light"/>
              </a:rPr>
              <a:t> um </a:t>
            </a:r>
            <a:r>
              <a:rPr lang="en-IS" i="1" dirty="0" err="1">
                <a:latin typeface="Gotham Light"/>
              </a:rPr>
              <a:t>innsláttarvillur</a:t>
            </a:r>
            <a:r>
              <a:rPr lang="en-IS" i="1" dirty="0">
                <a:latin typeface="Gotham Light"/>
              </a:rPr>
              <a:t>, </a:t>
            </a:r>
            <a:r>
              <a:rPr lang="en-IS" i="1" dirty="0" err="1">
                <a:latin typeface="Gotham Light"/>
              </a:rPr>
              <a:t>séu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einhverjar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villur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þá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gilda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undirritaðir</a:t>
            </a:r>
            <a:r>
              <a:rPr lang="en-IS" i="1" dirty="0">
                <a:latin typeface="Gotham Light"/>
              </a:rPr>
              <a:t> </a:t>
            </a:r>
            <a:r>
              <a:rPr lang="en-IS" i="1" dirty="0" err="1">
                <a:latin typeface="Gotham Light"/>
              </a:rPr>
              <a:t>kjarasamningar</a:t>
            </a:r>
            <a:r>
              <a:rPr lang="en-IS" i="1" dirty="0">
                <a:latin typeface="Gotham Light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7EDD7-3723-9407-608B-3639E00E1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6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D7A2-0C63-12DF-A0E2-AEECEC2E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637"/>
            <a:ext cx="6448425" cy="649401"/>
          </a:xfrm>
        </p:spPr>
        <p:txBody>
          <a:bodyPr/>
          <a:lstStyle/>
          <a:p>
            <a:r>
              <a:rPr lang="is-IS" sz="3600"/>
              <a:t>Almennar launahækkanir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0444-B05D-8CD1-E4F2-35BBA64F5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1884"/>
            <a:ext cx="11353800" cy="425611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>
                <a:latin typeface="Gotham Light"/>
              </a:rPr>
              <a:t>1.2.2024: 3,25% að lágmarki 23.750 kr.</a:t>
            </a:r>
            <a:r>
              <a:rPr lang="is-IS" sz="2000">
                <a:latin typeface="Gotham Light"/>
              </a:rPr>
              <a:t> 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730.769)</a:t>
            </a:r>
          </a:p>
          <a:p>
            <a:r>
              <a:rPr lang="is-IS">
                <a:latin typeface="Gotham Light"/>
              </a:rPr>
              <a:t>1.1.2025: 3,50% að lágmarki 23.750 kr. </a:t>
            </a:r>
            <a:r>
              <a:rPr lang="is-IS" sz="2000">
                <a:latin typeface="Gotham Light"/>
              </a:rPr>
              <a:t>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678.571)</a:t>
            </a:r>
            <a:endParaRPr lang="is-IS">
              <a:latin typeface="Gotham Light"/>
            </a:endParaRPr>
          </a:p>
          <a:p>
            <a:r>
              <a:rPr lang="is-IS">
                <a:latin typeface="Gotham Light"/>
              </a:rPr>
              <a:t>1.1.2026: 3,50% að lágmarki 23.750 kr. </a:t>
            </a:r>
            <a:r>
              <a:rPr lang="is-IS" sz="2000">
                <a:latin typeface="Gotham Light"/>
              </a:rPr>
              <a:t>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678.571)</a:t>
            </a:r>
            <a:endParaRPr lang="is-IS">
              <a:latin typeface="Gotham Light"/>
            </a:endParaRPr>
          </a:p>
          <a:p>
            <a:r>
              <a:rPr lang="is-IS">
                <a:latin typeface="Gotham Light"/>
              </a:rPr>
              <a:t>1.1.2027: 3,50% að lágmarki 23.750 kr. </a:t>
            </a:r>
            <a:r>
              <a:rPr lang="is-IS" sz="2000">
                <a:latin typeface="Gotham Light"/>
              </a:rPr>
              <a:t>(</a:t>
            </a:r>
            <a:r>
              <a:rPr lang="is-IS" sz="2000" err="1">
                <a:latin typeface="Gotham Light"/>
              </a:rPr>
              <a:t>skurðp</a:t>
            </a:r>
            <a:r>
              <a:rPr lang="is-IS" sz="2000">
                <a:latin typeface="Gotham Light"/>
              </a:rPr>
              <a:t>. 678.571)</a:t>
            </a:r>
            <a:endParaRPr lang="is-IS">
              <a:latin typeface="Gotham Light"/>
            </a:endParaRPr>
          </a:p>
          <a:p>
            <a:r>
              <a:rPr lang="is-IS">
                <a:latin typeface="Gotham Light"/>
              </a:rPr>
              <a:t>Sérstakar hækkanir á lágmarkslaun</a:t>
            </a:r>
          </a:p>
        </p:txBody>
      </p:sp>
    </p:spTree>
    <p:extLst>
      <p:ext uri="{BB962C8B-B14F-4D97-AF65-F5344CB8AC3E}">
        <p14:creationId xmlns:p14="http://schemas.microsoft.com/office/powerpoint/2010/main" val="114563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34CB42-DC5D-0BF5-ACC4-CCC70AA6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8987" cy="1325563"/>
          </a:xfrm>
        </p:spPr>
        <p:txBody>
          <a:bodyPr/>
          <a:lstStyle/>
          <a:p>
            <a:r>
              <a:rPr lang="is-IS"/>
              <a:t>Launahækkun á samningstíma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360BD7-0012-FCBF-1DA9-FD6034F2E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is-IS" dirty="0">
              <a:latin typeface="Gotham Light"/>
            </a:endParaRPr>
          </a:p>
          <a:p>
            <a:r>
              <a:rPr lang="is-IS" dirty="0">
                <a:latin typeface="Gotham Light"/>
              </a:rPr>
              <a:t>Krónutöluhækkun: 95.000 kr</a:t>
            </a:r>
          </a:p>
          <a:p>
            <a:endParaRPr lang="is-IS" dirty="0">
              <a:latin typeface="Gotham Light"/>
            </a:endParaRPr>
          </a:p>
          <a:p>
            <a:r>
              <a:rPr lang="is-IS" dirty="0">
                <a:latin typeface="Gotham Light"/>
              </a:rPr>
              <a:t>Hækkun lágmarkslauna </a:t>
            </a:r>
          </a:p>
          <a:p>
            <a:pPr lvl="1"/>
            <a:r>
              <a:rPr lang="is-IS" dirty="0">
                <a:latin typeface="Gotham Light"/>
              </a:rPr>
              <a:t>115.000 - 130.000 </a:t>
            </a:r>
          </a:p>
          <a:p>
            <a:r>
              <a:rPr lang="is-IS" dirty="0">
                <a:latin typeface="Gotham Light"/>
              </a:rPr>
              <a:t>Hlutfallsleg almenn hækkun: 14,5%</a:t>
            </a:r>
          </a:p>
          <a:p>
            <a:pPr marL="0" indent="0">
              <a:buNone/>
            </a:pPr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23994-EB07-1A2A-C77F-B6FB24A68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9138-15D0-402E-FCDE-D49F29FA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00697" cy="1325563"/>
          </a:xfrm>
        </p:spPr>
        <p:txBody>
          <a:bodyPr>
            <a:normAutofit/>
          </a:bodyPr>
          <a:lstStyle/>
          <a:p>
            <a:pPr algn="ctr"/>
            <a:r>
              <a:rPr lang="is-IS" dirty="0">
                <a:latin typeface="Gotham Black"/>
              </a:rPr>
              <a:t>Ný tafla</a:t>
            </a:r>
            <a:br>
              <a:rPr lang="is-IS" dirty="0">
                <a:latin typeface="Gotham Black"/>
              </a:rPr>
            </a:br>
            <a:endParaRPr lang="is-I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2435850-E52E-FD84-6CB3-A82DFB39E5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684313"/>
              </p:ext>
            </p:extLst>
          </p:nvPr>
        </p:nvGraphicFramePr>
        <p:xfrm>
          <a:off x="481263" y="1283368"/>
          <a:ext cx="11238445" cy="561839"/>
        </p:xfrm>
        <a:graphic>
          <a:graphicData uri="http://schemas.openxmlformats.org/drawingml/2006/table">
            <a:tbl>
              <a:tblPr/>
              <a:tblGrid>
                <a:gridCol w="2492053">
                  <a:extLst>
                    <a:ext uri="{9D8B030D-6E8A-4147-A177-3AD203B41FA5}">
                      <a16:colId xmlns:a16="http://schemas.microsoft.com/office/drawing/2014/main" val="1309337158"/>
                    </a:ext>
                  </a:extLst>
                </a:gridCol>
                <a:gridCol w="2058072">
                  <a:extLst>
                    <a:ext uri="{9D8B030D-6E8A-4147-A177-3AD203B41FA5}">
                      <a16:colId xmlns:a16="http://schemas.microsoft.com/office/drawing/2014/main" val="620465187"/>
                    </a:ext>
                  </a:extLst>
                </a:gridCol>
                <a:gridCol w="1649129">
                  <a:extLst>
                    <a:ext uri="{9D8B030D-6E8A-4147-A177-3AD203B41FA5}">
                      <a16:colId xmlns:a16="http://schemas.microsoft.com/office/drawing/2014/main" val="3982459327"/>
                    </a:ext>
                  </a:extLst>
                </a:gridCol>
                <a:gridCol w="1690857">
                  <a:extLst>
                    <a:ext uri="{9D8B030D-6E8A-4147-A177-3AD203B41FA5}">
                      <a16:colId xmlns:a16="http://schemas.microsoft.com/office/drawing/2014/main" val="3073096291"/>
                    </a:ext>
                  </a:extLst>
                </a:gridCol>
                <a:gridCol w="1678340">
                  <a:extLst>
                    <a:ext uri="{9D8B030D-6E8A-4147-A177-3AD203B41FA5}">
                      <a16:colId xmlns:a16="http://schemas.microsoft.com/office/drawing/2014/main" val="2715057400"/>
                    </a:ext>
                  </a:extLst>
                </a:gridCol>
                <a:gridCol w="1669994">
                  <a:extLst>
                    <a:ext uri="{9D8B030D-6E8A-4147-A177-3AD203B41FA5}">
                      <a16:colId xmlns:a16="http://schemas.microsoft.com/office/drawing/2014/main" val="3047082742"/>
                    </a:ext>
                  </a:extLst>
                </a:gridCol>
              </a:tblGrid>
              <a:tr h="561839"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2000" b="0" i="0" u="none" strike="noStrike">
                        <a:effectLst/>
                        <a:latin typeface="Arial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25037" marR="25037" marT="25037" marB="0" anchor="b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96785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916D91A-EEA2-D084-44D4-0B2116414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21F0CB-5576-63B6-1741-1E27DAD50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33582"/>
              </p:ext>
            </p:extLst>
          </p:nvPr>
        </p:nvGraphicFramePr>
        <p:xfrm>
          <a:off x="476774" y="7445982"/>
          <a:ext cx="11238452" cy="13415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92054">
                  <a:extLst>
                    <a:ext uri="{9D8B030D-6E8A-4147-A177-3AD203B41FA5}">
                      <a16:colId xmlns:a16="http://schemas.microsoft.com/office/drawing/2014/main" val="3673890862"/>
                    </a:ext>
                  </a:extLst>
                </a:gridCol>
                <a:gridCol w="2058076">
                  <a:extLst>
                    <a:ext uri="{9D8B030D-6E8A-4147-A177-3AD203B41FA5}">
                      <a16:colId xmlns:a16="http://schemas.microsoft.com/office/drawing/2014/main" val="2307196177"/>
                    </a:ext>
                  </a:extLst>
                </a:gridCol>
                <a:gridCol w="1649130">
                  <a:extLst>
                    <a:ext uri="{9D8B030D-6E8A-4147-A177-3AD203B41FA5}">
                      <a16:colId xmlns:a16="http://schemas.microsoft.com/office/drawing/2014/main" val="2748380296"/>
                    </a:ext>
                  </a:extLst>
                </a:gridCol>
                <a:gridCol w="1690859">
                  <a:extLst>
                    <a:ext uri="{9D8B030D-6E8A-4147-A177-3AD203B41FA5}">
                      <a16:colId xmlns:a16="http://schemas.microsoft.com/office/drawing/2014/main" val="175261602"/>
                    </a:ext>
                  </a:extLst>
                </a:gridCol>
                <a:gridCol w="1678343">
                  <a:extLst>
                    <a:ext uri="{9D8B030D-6E8A-4147-A177-3AD203B41FA5}">
                      <a16:colId xmlns:a16="http://schemas.microsoft.com/office/drawing/2014/main" val="697921992"/>
                    </a:ext>
                  </a:extLst>
                </a:gridCol>
                <a:gridCol w="1669990">
                  <a:extLst>
                    <a:ext uri="{9D8B030D-6E8A-4147-A177-3AD203B41FA5}">
                      <a16:colId xmlns:a16="http://schemas.microsoft.com/office/drawing/2014/main" val="2424394260"/>
                    </a:ext>
                  </a:extLst>
                </a:gridCol>
              </a:tblGrid>
              <a:tr h="554812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>
                          <a:effectLst/>
                          <a:latin typeface="Georgia" panose="02040502050405020303" pitchFamily="18" charset="0"/>
                        </a:rPr>
                        <a:t>% hækkun</a:t>
                      </a:r>
                      <a:endParaRPr lang="en-GB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auto"/>
                      <a:endParaRPr lang="en-US" sz="47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6,9%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5,1%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4,9%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900">
                          <a:effectLst/>
                          <a:latin typeface="Georgia" panose="02040502050405020303" pitchFamily="18" charset="0"/>
                        </a:rPr>
                        <a:t>4,6%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1381995"/>
                  </a:ext>
                </a:extLst>
              </a:tr>
              <a:tr h="554812">
                <a:tc>
                  <a:txBody>
                    <a:bodyPr/>
                    <a:lstStyle/>
                    <a:p>
                      <a:pPr rtl="0" fontAlgn="base"/>
                      <a:r>
                        <a:rPr lang="en-GB" sz="2000">
                          <a:effectLst/>
                          <a:latin typeface="Arial" panose="020B0604020202020204" pitchFamily="34" charset="0"/>
                        </a:rPr>
                        <a:t>Hækkun nýtt þrep</a:t>
                      </a:r>
                      <a:endParaRPr lang="en-GB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auto"/>
                      <a:endParaRPr lang="en-US" sz="280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8,0%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5,1%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4,9%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2800">
                          <a:effectLst/>
                          <a:latin typeface="Georgia" panose="02040502050405020303" pitchFamily="18" charset="0"/>
                        </a:rPr>
                        <a:t>4,6%</a:t>
                      </a:r>
                      <a:endParaRPr lang="en-US">
                        <a:effectLst/>
                      </a:endParaRPr>
                    </a:p>
                  </a:txBody>
                  <a:tcPr marL="24717" marR="24717" marT="2471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24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B314E53-8BE2-7505-A969-28B21534A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869" y="2210985"/>
            <a:ext cx="653506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3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E903-71E8-B286-205C-A1B3893A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Desember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orlofsuppbót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C2F6D-C6D1-189E-18F1-ADA0B37C2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Orlofsuppbót</a:t>
            </a:r>
            <a:endParaRPr lang="en-GB" dirty="0"/>
          </a:p>
          <a:p>
            <a:pPr lvl="1"/>
            <a:r>
              <a:rPr lang="en-GB" dirty="0"/>
              <a:t>2024-58.000</a:t>
            </a:r>
          </a:p>
          <a:p>
            <a:pPr lvl="1"/>
            <a:r>
              <a:rPr lang="en-GB" dirty="0"/>
              <a:t>2025-60.000</a:t>
            </a:r>
          </a:p>
          <a:p>
            <a:pPr lvl="1"/>
            <a:r>
              <a:rPr lang="en-GB" dirty="0"/>
              <a:t>2026-62.000</a:t>
            </a:r>
          </a:p>
          <a:p>
            <a:pPr lvl="1"/>
            <a:r>
              <a:rPr lang="en-GB" dirty="0"/>
              <a:t>2027-64.000</a:t>
            </a:r>
          </a:p>
          <a:p>
            <a:r>
              <a:rPr lang="en-GB" dirty="0" err="1"/>
              <a:t>Desemberuppbót</a:t>
            </a:r>
            <a:endParaRPr lang="en-GB" dirty="0"/>
          </a:p>
          <a:p>
            <a:pPr lvl="1"/>
            <a:r>
              <a:rPr lang="en-GB" dirty="0"/>
              <a:t>2024-123.000</a:t>
            </a:r>
          </a:p>
          <a:p>
            <a:pPr lvl="1"/>
            <a:r>
              <a:rPr lang="en-GB" dirty="0"/>
              <a:t>2025-127.000</a:t>
            </a:r>
          </a:p>
          <a:p>
            <a:pPr lvl="1"/>
            <a:r>
              <a:rPr lang="en-GB" dirty="0"/>
              <a:t>2026-132.000</a:t>
            </a:r>
          </a:p>
          <a:p>
            <a:pPr lvl="1"/>
            <a:r>
              <a:rPr lang="en-GB" dirty="0"/>
              <a:t>2027-136.000</a:t>
            </a:r>
          </a:p>
        </p:txBody>
      </p:sp>
    </p:spTree>
    <p:extLst>
      <p:ext uri="{BB962C8B-B14F-4D97-AF65-F5344CB8AC3E}">
        <p14:creationId xmlns:p14="http://schemas.microsoft.com/office/powerpoint/2010/main" val="77524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A874-9453-D9A1-8765-F542AD65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otham Black"/>
              </a:rPr>
              <a:t>Breytingar</a:t>
            </a:r>
            <a:r>
              <a:rPr lang="en-US" dirty="0">
                <a:latin typeface="Gotham Black"/>
              </a:rPr>
              <a:t> á </a:t>
            </a:r>
            <a:r>
              <a:rPr lang="en-US" dirty="0" err="1">
                <a:latin typeface="Gotham Black"/>
              </a:rPr>
              <a:t>orlofi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D40A3-8E16-1510-7531-4A9E50E38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Gotham Light"/>
              </a:rPr>
              <a:t>RSÍ </a:t>
            </a:r>
            <a:r>
              <a:rPr lang="en-US" dirty="0" err="1">
                <a:latin typeface="Gotham Light"/>
              </a:rPr>
              <a:t>samningurinn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latin typeface="Gotham Light"/>
              </a:rPr>
              <a:t>Lágmarksorlof</a:t>
            </a:r>
            <a:r>
              <a:rPr lang="en-US" dirty="0">
                <a:latin typeface="Gotham Light"/>
              </a:rPr>
              <a:t> 25 </a:t>
            </a:r>
            <a:r>
              <a:rPr lang="en-US" dirty="0" err="1">
                <a:latin typeface="Gotham Light"/>
              </a:rPr>
              <a:t>dagar</a:t>
            </a:r>
            <a:r>
              <a:rPr lang="en-US" dirty="0">
                <a:latin typeface="Gotham Light"/>
              </a:rPr>
              <a:t> (10,64%)</a:t>
            </a:r>
          </a:p>
          <a:p>
            <a:pPr marL="457200" lvl="1" indent="0">
              <a:buNone/>
            </a:pPr>
            <a:endParaRPr lang="en-US" dirty="0">
              <a:latin typeface="Gotham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D374-495A-B8BB-1A77-3A898A14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892" y="3429000"/>
            <a:ext cx="6315956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Forsenduákvæði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39CE-F170-67D3-921A-188826AF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is-IS" dirty="0"/>
              <a:t>Endurskoðun kjarasamninga verður möguleg á samningstíma</a:t>
            </a:r>
          </a:p>
          <a:p>
            <a:pPr lvl="1">
              <a:lnSpc>
                <a:spcPct val="110000"/>
              </a:lnSpc>
            </a:pPr>
            <a:r>
              <a:rPr lang="is-IS" b="1" dirty="0"/>
              <a:t>1. september 2025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Uppsögn möguleg verði ársverðbólga yfir 4,95% (ágúst mæling)</a:t>
            </a:r>
          </a:p>
          <a:p>
            <a:pPr lvl="3">
              <a:lnSpc>
                <a:spcPct val="110000"/>
              </a:lnSpc>
            </a:pPr>
            <a:r>
              <a:rPr lang="is-IS" dirty="0"/>
              <a:t>Sé verðbólga á tímabilinu mars – ágúst 4,7% eða hærri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Standi stjórnvöld ekki við gefin fyrirheit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Mögulegt að semja um viðbragð til að bæta stöðuna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Verði uppsögn ákveðin tekur hún gildi 31. október 2025</a:t>
            </a:r>
          </a:p>
          <a:p>
            <a:pPr lvl="1">
              <a:lnSpc>
                <a:spcPct val="110000"/>
              </a:lnSpc>
            </a:pPr>
            <a:r>
              <a:rPr lang="is-IS" b="1" dirty="0"/>
              <a:t>1. september 2026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Uppsögn möguleg verði ársverðbólga yfir 4,7% (ágúst mæling)</a:t>
            </a:r>
          </a:p>
          <a:p>
            <a:pPr lvl="3">
              <a:lnSpc>
                <a:spcPct val="110000"/>
              </a:lnSpc>
            </a:pPr>
            <a:r>
              <a:rPr lang="is-IS" dirty="0"/>
              <a:t>Sé verðbólga á tímabilinu mars – ágúst 4,4% eða hærri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Mögulegt að semja um viðbragð til að bæta stöðuna</a:t>
            </a:r>
          </a:p>
          <a:p>
            <a:pPr lvl="2">
              <a:lnSpc>
                <a:spcPct val="110000"/>
              </a:lnSpc>
            </a:pPr>
            <a:r>
              <a:rPr lang="is-IS" dirty="0"/>
              <a:t>Verði uppsögn ákveðin tekur hún gildi 31. október 2026</a:t>
            </a:r>
          </a:p>
          <a:p>
            <a:pPr lvl="1">
              <a:lnSpc>
                <a:spcPct val="110000"/>
              </a:lnSpc>
            </a:pPr>
            <a:r>
              <a:rPr lang="is-IS" dirty="0"/>
              <a:t>Launa- og forsendunefnd skipuð fulltrúum ASÍ og 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6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D93A-A6FB-F0ED-AB55-A3E72113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Kauptaxtaauki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A39CE-F170-67D3-921A-188826AF2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Kauptaxtaauki getur komið til greiðslu á samningstíma ef launavísitala Hagstofu Íslands, fyrir almennan markað, hefur hækkað umfram launaflokk 4. í launatöflu SGS. 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Hafi vísitala hækkað meira þá kemur til hlutfallsleg hækkun á kauptaxta.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Kauptaxtaauki er reiknaður frá: </a:t>
            </a:r>
            <a:endParaRPr lang="is-IS"/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nóvember 2023 til nóvember 2024 til greiðslu 1. apríl 2025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nóvember 2024 til nóvember 2025 til greiðslu 1. apríl 2026</a:t>
            </a:r>
          </a:p>
          <a:p>
            <a:pPr lvl="1">
              <a:lnSpc>
                <a:spcPct val="110000"/>
              </a:lnSpc>
            </a:pPr>
            <a:r>
              <a:rPr lang="is-IS">
                <a:latin typeface="Gotham Light"/>
              </a:rPr>
              <a:t>nóvember 2025 til nóvember 2026 til greiðslu 1. apríl 2027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Hækkanir munu gilda frá 1. apríl ár hvert</a:t>
            </a:r>
          </a:p>
          <a:p>
            <a:pPr>
              <a:lnSpc>
                <a:spcPct val="110000"/>
              </a:lnSpc>
            </a:pPr>
            <a:r>
              <a:rPr lang="is-IS">
                <a:latin typeface="Gotham Light"/>
              </a:rPr>
              <a:t>Komi til kauptaxta- og framleiðniauka þá taka taxtar þeirri hækkun sem hærri er hverju sinni.</a:t>
            </a:r>
          </a:p>
          <a:p>
            <a:pPr lvl="1">
              <a:lnSpc>
                <a:spcPct val="110000"/>
              </a:lnSpc>
            </a:pPr>
            <a:endParaRPr lang="is-I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1B6AD-34D9-7879-AC0C-B192A39C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900" y="-1059124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F - PPT template 2024_nota copy" id="{FC122C86-8890-8441-8C6D-F2BCB13E4BC4}" vid="{89E6C0CA-2F25-7E4E-9732-89E0ABCFD7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1480</Words>
  <Application>Microsoft Office PowerPoint</Application>
  <PresentationFormat>Widescreen</PresentationFormat>
  <Paragraphs>180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Gotham Black</vt:lpstr>
      <vt:lpstr>Gotham Light</vt:lpstr>
      <vt:lpstr>Georgia</vt:lpstr>
      <vt:lpstr>Courier New</vt:lpstr>
      <vt:lpstr>Arial</vt:lpstr>
      <vt:lpstr>Calibri</vt:lpstr>
      <vt:lpstr>Office Theme</vt:lpstr>
      <vt:lpstr>Kjarasamningar 2024 - 2028</vt:lpstr>
      <vt:lpstr>Gildistími kjarasamninga</vt:lpstr>
      <vt:lpstr>Almennar launahækkanir</vt:lpstr>
      <vt:lpstr>Launahækkun á samningstíma</vt:lpstr>
      <vt:lpstr>Ný tafla </vt:lpstr>
      <vt:lpstr>Desember- og orlofsuppbót</vt:lpstr>
      <vt:lpstr>Breytingar á orlofi</vt:lpstr>
      <vt:lpstr>Forsenduákvæði</vt:lpstr>
      <vt:lpstr>Kauptaxtaauki</vt:lpstr>
      <vt:lpstr>Framleiðniauki</vt:lpstr>
      <vt:lpstr>Launareiknivél</vt:lpstr>
      <vt:lpstr>Aðgerðir stjórnvalda</vt:lpstr>
      <vt:lpstr>Barnabætur - reiknivél</vt:lpstr>
      <vt:lpstr>Atkvæðagreiðslur og kynning</vt:lpstr>
      <vt:lpstr>Spurningar?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Kjarasamningar 2024 - 2028</dc:title>
  <dc:creator>Kristján Þórður Snæbjarnarson</dc:creator>
  <cp:lastModifiedBy>Benóný Harðarson</cp:lastModifiedBy>
  <cp:revision>115</cp:revision>
  <cp:lastPrinted>2024-03-11T15:24:50Z</cp:lastPrinted>
  <dcterms:created xsi:type="dcterms:W3CDTF">2024-03-01T10:05:06Z</dcterms:created>
  <dcterms:modified xsi:type="dcterms:W3CDTF">2024-04-24T09:45:28Z</dcterms:modified>
</cp:coreProperties>
</file>